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7" r:id="rId3"/>
    <p:sldId id="271" r:id="rId4"/>
    <p:sldId id="258" r:id="rId5"/>
    <p:sldId id="264" r:id="rId6"/>
    <p:sldId id="265" r:id="rId7"/>
    <p:sldId id="266"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71" d="100"/>
          <a:sy n="71" d="100"/>
        </p:scale>
        <p:origin x="57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‹N°›</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‹N°›</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fr-FR" smtClean="0"/>
              <a:t>Modifiez le style du titre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ois images avec légende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fr-FR" smtClean="0"/>
              <a:t>Modifiez le style du titre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‹N°›</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fr-FR" smtClean="0"/>
              <a:t>Modifiez le style du titre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CF99945-0A15-4715-AB6C-F5E56CF20F70}" type="datetimeFigureOut">
              <a:rPr lang="en-US"/>
              <a:t>1/1/2015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CF99945-0A15-4715-AB6C-F5E56CF20F70}" type="datetimeFigureOut">
              <a:rPr lang="en-US"/>
              <a:t>1/1/2015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CF99945-0A15-4715-AB6C-F5E56CF20F70}" type="datetimeFigureOut">
              <a:rPr lang="en-US"/>
              <a:t>1/1/2015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CF99945-0A15-4715-AB6C-F5E56CF20F70}" type="datetimeFigureOut">
              <a:rPr lang="en-US"/>
              <a:t>1/1/2015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fr-FR" smtClean="0"/>
              <a:t>Modifiez le style du titre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065212" y="1825625"/>
            <a:ext cx="4954588" cy="41879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172200" y="1825625"/>
            <a:ext cx="4951414" cy="41879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4CF99945-0A15-4715-AB6C-F5E56CF20F70}" type="datetimeFigureOut">
              <a:rPr lang="en-US"/>
              <a:t>1/1/2015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69848" y="2505075"/>
            <a:ext cx="4956048" cy="3476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4956048" cy="3476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4CF99945-0A15-4715-AB6C-F5E56CF20F70}" type="datetimeFigureOut">
              <a:rPr lang="en-US"/>
              <a:t>1/1/2015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4CF99945-0A15-4715-AB6C-F5E56CF20F70}" type="datetimeFigureOut">
              <a:rPr lang="en-US"/>
              <a:t>1/1/2015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‹N°›</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images avec légen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ois images avec légen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fr-FR" smtClean="0"/>
              <a:t>Cliquez sur l'icône pour ajouter une image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fr-FR" smtClean="0"/>
              <a:t>Modifiez le style du titre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‹N°›</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4495" y="1905000"/>
            <a:ext cx="7546695" cy="182880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fr-FR" b="1" noProof="1">
                <a:ln/>
                <a:solidFill>
                  <a:schemeClr val="accent3"/>
                </a:solidFill>
              </a:rPr>
              <a:t>u</a:t>
            </a:r>
            <a:r>
              <a:rPr lang="fr-FR" b="1" noProof="1" smtClean="0">
                <a:ln/>
                <a:solidFill>
                  <a:schemeClr val="accent3"/>
                </a:solidFill>
              </a:rPr>
              <a:t>ne bonne et </a:t>
            </a:r>
            <a:br>
              <a:rPr lang="fr-FR" b="1" noProof="1" smtClean="0">
                <a:ln/>
                <a:solidFill>
                  <a:schemeClr val="accent3"/>
                </a:solidFill>
              </a:rPr>
            </a:br>
            <a:r>
              <a:rPr lang="fr-FR" b="1" noProof="1" smtClean="0">
                <a:ln/>
                <a:solidFill>
                  <a:schemeClr val="accent3"/>
                </a:solidFill>
              </a:rPr>
              <a:t>heureuse année 2015</a:t>
            </a:r>
            <a:endParaRPr lang="fr-FR" b="1" noProof="1">
              <a:ln/>
              <a:solidFill>
                <a:schemeClr val="accent3"/>
              </a:solidFill>
            </a:endParaRPr>
          </a:p>
        </p:txBody>
      </p:sp>
      <p:sp>
        <p:nvSpPr>
          <p:cNvPr id="3" name="Sous-titre 2"/>
          <p:cNvSpPr>
            <a:spLocks noGrp="1"/>
          </p:cNvSpPr>
          <p:nvPr>
            <p:ph type="subTitle" idx="1"/>
          </p:nvPr>
        </p:nvSpPr>
        <p:spPr>
          <a:xfrm>
            <a:off x="419752" y="331694"/>
            <a:ext cx="7446778" cy="914400"/>
          </a:xfrm>
        </p:spPr>
        <p:txBody>
          <a:bodyPr>
            <a:normAutofit/>
          </a:bodyPr>
          <a:lstStyle/>
          <a:p>
            <a:r>
              <a:rPr lang="fr-FR"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La Fédération Internationale de Scrabble</a:t>
            </a:r>
            <a:r>
              <a:rPr lang="fr-FR" sz="800"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Wingdings 3" panose="05040102010807070707" pitchFamily="18" charset="2"/>
                <a:cs typeface="Times New Roman" panose="02020603050405020304" pitchFamily="18" charset="0"/>
                <a:sym typeface="Wingdings 3" panose="05040102010807070707" pitchFamily="18" charset="2"/>
              </a:rPr>
              <a:t>®</a:t>
            </a:r>
            <a:r>
              <a:rPr lang="fr-FR"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 Francophone vous souhaite  </a:t>
            </a:r>
            <a:endParaRPr lang="fr-FR" b="1" noProof="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3471" y="1129553"/>
            <a:ext cx="7113496" cy="1721224"/>
          </a:xfrm>
          <a:noFill/>
          <a:ln>
            <a:solidFill>
              <a:schemeClr val="bg1"/>
            </a:solidFill>
          </a:ln>
        </p:spPr>
        <p:style>
          <a:lnRef idx="2">
            <a:schemeClr val="accent5"/>
          </a:lnRef>
          <a:fillRef idx="1">
            <a:schemeClr val="lt1"/>
          </a:fillRef>
          <a:effectRef idx="0">
            <a:schemeClr val="accent5"/>
          </a:effectRef>
          <a:fontRef idx="minor">
            <a:schemeClr val="dk1"/>
          </a:fontRef>
        </p:style>
        <p:txBody>
          <a:bodyPr>
            <a:noAutofit/>
          </a:bodyPr>
          <a:lstStyle/>
          <a:p>
            <a:r>
              <a:rPr lang="fr-CH" sz="3600" dirty="0" smtClean="0">
                <a:solidFill>
                  <a:srgbClr val="C00000"/>
                </a:solidFill>
              </a:rPr>
              <a:t>Au moment d’aborder cette nouvelle année, voici la FISF en quelques points :</a:t>
            </a:r>
            <a:endParaRPr lang="fr-CH" sz="3600" dirty="0">
              <a:solidFill>
                <a:srgbClr val="C00000"/>
              </a:solidFill>
            </a:endParaRPr>
          </a:p>
        </p:txBody>
      </p:sp>
      <p:sp>
        <p:nvSpPr>
          <p:cNvPr id="3" name="Espace réservé du texte 2"/>
          <p:cNvSpPr>
            <a:spLocks noGrp="1"/>
          </p:cNvSpPr>
          <p:nvPr>
            <p:ph type="body" idx="1"/>
          </p:nvPr>
        </p:nvSpPr>
        <p:spPr>
          <a:xfrm>
            <a:off x="3818965" y="3303494"/>
            <a:ext cx="7304647" cy="1524000"/>
          </a:xfrm>
        </p:spPr>
        <p:txBody>
          <a:bodyPr>
            <a:normAutofit fontScale="62500" lnSpcReduction="20000"/>
          </a:bodyPr>
          <a:lstStyle/>
          <a:p>
            <a:pPr marL="342900" indent="-342900">
              <a:buFont typeface="Wingdings" panose="05000000000000000000" pitchFamily="2" charset="2"/>
              <a:buChar char="§"/>
            </a:pPr>
            <a:r>
              <a:rPr lang="fr-CH" sz="3800" dirty="0" smtClean="0">
                <a:solidFill>
                  <a:srgbClr val="C00000"/>
                </a:solidFill>
              </a:rPr>
              <a:t>Rétrospective 2014</a:t>
            </a:r>
          </a:p>
          <a:p>
            <a:pPr marL="342900" indent="-342900">
              <a:buFont typeface="Wingdings" panose="05000000000000000000" pitchFamily="2" charset="2"/>
              <a:buChar char="§"/>
            </a:pPr>
            <a:r>
              <a:rPr lang="fr-CH" sz="3800" dirty="0" smtClean="0">
                <a:solidFill>
                  <a:srgbClr val="C00000"/>
                </a:solidFill>
              </a:rPr>
              <a:t>Situation financière</a:t>
            </a:r>
          </a:p>
          <a:p>
            <a:pPr marL="342900" indent="-342900">
              <a:buFont typeface="Wingdings" panose="05000000000000000000" pitchFamily="2" charset="2"/>
              <a:buChar char="§"/>
            </a:pPr>
            <a:r>
              <a:rPr lang="fr-CH" sz="3800" dirty="0" smtClean="0">
                <a:solidFill>
                  <a:srgbClr val="C00000"/>
                </a:solidFill>
              </a:rPr>
              <a:t>Les grandes lignes de la restructuration</a:t>
            </a:r>
          </a:p>
          <a:p>
            <a:pPr marL="342900" indent="-342900">
              <a:buFont typeface="Wingdings" panose="05000000000000000000" pitchFamily="2" charset="2"/>
              <a:buChar char="§"/>
            </a:pPr>
            <a:r>
              <a:rPr lang="fr-CH" sz="3800" dirty="0" smtClean="0">
                <a:solidFill>
                  <a:srgbClr val="C00000"/>
                </a:solidFill>
              </a:rPr>
              <a:t>Horizon 2015</a:t>
            </a:r>
          </a:p>
          <a:p>
            <a:pPr marL="342900" indent="-342900">
              <a:buFont typeface="Wingdings" panose="05000000000000000000" pitchFamily="2" charset="2"/>
              <a:buChar char="§"/>
            </a:pPr>
            <a:endParaRPr lang="fr-CH" dirty="0">
              <a:solidFill>
                <a:srgbClr val="C00000"/>
              </a:solidFill>
            </a:endParaRPr>
          </a:p>
        </p:txBody>
      </p:sp>
    </p:spTree>
    <p:extLst>
      <p:ext uri="{BB962C8B-B14F-4D97-AF65-F5344CB8AC3E}">
        <p14:creationId xmlns:p14="http://schemas.microsoft.com/office/powerpoint/2010/main" val="4092958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312180" y="40345"/>
            <a:ext cx="10058402" cy="690282"/>
          </a:xfrm>
        </p:spPr>
        <p:txBody>
          <a:bodyPr>
            <a:normAutofit/>
          </a:bodyPr>
          <a:lstStyle/>
          <a:p>
            <a:r>
              <a:rPr lang="fr-FR"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Rétrospective 2014</a:t>
            </a:r>
            <a:endParaRPr lang="fr-FR" b="1" noProof="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14" name="Espace réservé du contenu 13"/>
          <p:cNvSpPr>
            <a:spLocks noGrp="1"/>
          </p:cNvSpPr>
          <p:nvPr>
            <p:ph idx="1"/>
          </p:nvPr>
        </p:nvSpPr>
        <p:spPr>
          <a:xfrm>
            <a:off x="336175" y="770968"/>
            <a:ext cx="11389659" cy="5401234"/>
          </a:xfrm>
        </p:spPr>
        <p:txBody>
          <a:bodyPr>
            <a:normAutofit lnSpcReduction="10000"/>
          </a:bodyPr>
          <a:lstStyle/>
          <a:p>
            <a:pPr marL="0" indent="0">
              <a:buClr>
                <a:srgbClr val="9A5315"/>
              </a:buClr>
              <a:buNone/>
            </a:pPr>
            <a:r>
              <a:rPr lang="fr-FR" sz="1200" noProof="1" smtClean="0">
                <a:solidFill>
                  <a:schemeClr val="tx2"/>
                </a:solidFill>
              </a:rPr>
              <a:t>2014 est maintenant dans le rétroviseur et, si cette année a été celle de nombreux défis à relever, le bilan global est positif et plusieurs éléments de bonne collaboration avec les fédérations ont pu être mis en place. Le point d’orgue de cette année a sans doute été les championnats du monde organisés à Aix-les-Bains en collaboration avec la Fédération française et le Comité régional Dauphiné-Savoie sans oublier de mentionner l’important soutien apporté par la Ville d’Aix-les-Bains à la parfaite réussite de cette manifestation à laquelle vous, scrabbleurs et accompagnateurs, avez pris part et nous vous en remercions.</a:t>
            </a:r>
            <a:br>
              <a:rPr lang="fr-FR" sz="1200" noProof="1" smtClean="0">
                <a:solidFill>
                  <a:schemeClr val="tx2"/>
                </a:solidFill>
              </a:rPr>
            </a:br>
            <a:r>
              <a:rPr lang="fr-FR" sz="1200" noProof="1" smtClean="0">
                <a:solidFill>
                  <a:schemeClr val="tx2"/>
                </a:solidFill>
              </a:rPr>
              <a:t>La fête fut belle et les différents acteurs de cette organisation ont démontré que la réunion de personnes aux compétences complémentaires permettent de réussir au-delà des espérances et des convictions. </a:t>
            </a:r>
          </a:p>
          <a:p>
            <a:pPr marL="0" indent="0">
              <a:buClr>
                <a:srgbClr val="9A5315"/>
              </a:buClr>
              <a:buNone/>
            </a:pPr>
            <a:r>
              <a:rPr lang="fr-FR" sz="1200" noProof="1" smtClean="0">
                <a:solidFill>
                  <a:schemeClr val="tx2"/>
                </a:solidFill>
              </a:rPr>
              <a:t>Parler de cette année 2014 sans parler des défis financiers auxquels la FISF est confrontée serait faire abstraction d’un chapitre moins agréable à aborder. Les ressources de la FISF sont avant tout constituées – environ à 85% - des rentrées des royalties Larousse en liaison directe avec la vente de l’ODS et de ses dérivés. Si 2013 a débouché, de manière surprenante, sur un résultat global positivement surprenant, ce qui a permis d’assainir provisoirement la situation financière globale, les perspectives des chiffres de vente 2014 ne sont, et de loin, pas aussi réjouissants. Certes on pourra estimer qu’il s’agit de la dernière année complète de vente de l’ODS 6 et que la nouvelle édition se profile, à très moyen terme, à l’horizon. Néanmoins nous nous trouvons confrontés à des perspectives de rentrées financières bien trop aléatoires pour se dire simplement « ça ira mieux demain ».</a:t>
            </a:r>
            <a:br>
              <a:rPr lang="fr-FR" sz="1200" noProof="1" smtClean="0">
                <a:solidFill>
                  <a:schemeClr val="tx2"/>
                </a:solidFill>
              </a:rPr>
            </a:br>
            <a:r>
              <a:rPr lang="fr-FR" sz="1200" noProof="1" smtClean="0">
                <a:solidFill>
                  <a:schemeClr val="tx2"/>
                </a:solidFill>
              </a:rPr>
              <a:t/>
            </a:r>
            <a:br>
              <a:rPr lang="fr-FR" sz="1200" noProof="1" smtClean="0">
                <a:solidFill>
                  <a:schemeClr val="tx2"/>
                </a:solidFill>
              </a:rPr>
            </a:br>
            <a:r>
              <a:rPr lang="fr-FR" sz="1200" noProof="1" smtClean="0">
                <a:solidFill>
                  <a:schemeClr val="tx2"/>
                </a:solidFill>
              </a:rPr>
              <a:t>Dès lors le projet de restructuration proposé et mis en place par le CA de la FISF avec le soutien des Fédérations membres constitue une importante étape dans l’optique d’une FISF proche de ses membres et capable d’être un partenaire actif et porteur de projets.</a:t>
            </a:r>
            <a:br>
              <a:rPr lang="fr-FR" sz="1200" noProof="1" smtClean="0">
                <a:solidFill>
                  <a:schemeClr val="tx2"/>
                </a:solidFill>
              </a:rPr>
            </a:br>
            <a:r>
              <a:rPr lang="fr-FR" sz="1200" noProof="1" smtClean="0">
                <a:solidFill>
                  <a:schemeClr val="tx2"/>
                </a:solidFill>
              </a:rPr>
              <a:t/>
            </a:r>
            <a:br>
              <a:rPr lang="fr-FR" sz="1200" noProof="1" smtClean="0">
                <a:solidFill>
                  <a:schemeClr val="tx2"/>
                </a:solidFill>
              </a:rPr>
            </a:br>
            <a:r>
              <a:rPr lang="fr-FR" sz="1200" noProof="1" smtClean="0">
                <a:solidFill>
                  <a:schemeClr val="tx2"/>
                </a:solidFill>
              </a:rPr>
              <a:t>Début novembre les Fédérations membres effectifs ont confirmé le président sortant, soit le sigantaire du présent message Patrice Jeanneret, pour un nouveau mandat de trois ans. Celui-ci s’est entouré d’une équipe légèrement remaniée mais, et surtout, avec une orientation de travail conforme au projet de restructuration validé par les Fédérations membres. J’y reviens dans la partie consacrée à ce sujet. Trois membres du CA actuel ont pris la décision de ne pas continuer soit </a:t>
            </a:r>
            <a:r>
              <a:rPr lang="fr-FR" sz="1200" noProof="1">
                <a:solidFill>
                  <a:schemeClr val="tx2"/>
                </a:solidFill>
              </a:rPr>
              <a:t>Michèle </a:t>
            </a:r>
            <a:r>
              <a:rPr lang="fr-FR" sz="1200" noProof="1" smtClean="0">
                <a:solidFill>
                  <a:schemeClr val="tx2"/>
                </a:solidFill>
              </a:rPr>
              <a:t>Gingras, vice-présidente (Québec), André Dejet, secrétaire (Belgique) et Aurélien Delaruelle, jeunes et Scrabble scolaire (France). Pour Michèle et André, c’est après de nombreuses années qu’ils ont décidé de cesser leur activité au sein du CA, un tout grand merci à chacun d’eux. Quant à Aurélien les limites imposées par le projet de restructuration ont entraîné son retrait. Il restera toutefois très actif au plan national et proche des activités de la FISF tant son expérience dans l’organisation des séjours jeunes est incontournable. Merci à lui pour sa collaboration avec les différents responsables jeunes des différentes fédérations.</a:t>
            </a:r>
            <a:br>
              <a:rPr lang="fr-FR" sz="1200" noProof="1" smtClean="0">
                <a:solidFill>
                  <a:schemeClr val="tx2"/>
                </a:solidFill>
              </a:rPr>
            </a:br>
            <a:r>
              <a:rPr lang="fr-FR" sz="1200" noProof="1" smtClean="0">
                <a:solidFill>
                  <a:schemeClr val="tx2"/>
                </a:solidFill>
              </a:rPr>
              <a:t/>
            </a:r>
            <a:br>
              <a:rPr lang="fr-FR" sz="1200" noProof="1" smtClean="0">
                <a:solidFill>
                  <a:schemeClr val="tx2"/>
                </a:solidFill>
              </a:rPr>
            </a:br>
            <a:r>
              <a:rPr lang="fr-FR" sz="1200" noProof="1" smtClean="0">
                <a:solidFill>
                  <a:schemeClr val="tx2"/>
                </a:solidFill>
              </a:rPr>
              <a:t>En conclusion de cette année 2014, j’aimerais remercier chaleureusement tous ceux qui, de près ou de loin, ont contribué à faire évoluer la cause du Scrabble de compétition que ce soit au plan local, régional, national et international. Nous avons besoin de tous tirer à la même corde, merci donc du temps consacré au développement de notre passion commune.</a:t>
            </a:r>
            <a:endParaRPr lang="fr-FR" sz="1200" noProof="1" smtClean="0">
              <a:solidFill>
                <a:schemeClr val="tx2"/>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2"/>
          <p:cNvSpPr txBox="1">
            <a:spLocks/>
          </p:cNvSpPr>
          <p:nvPr/>
        </p:nvSpPr>
        <p:spPr>
          <a:xfrm>
            <a:off x="312180" y="322732"/>
            <a:ext cx="10058402" cy="690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fr-FR"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La situation financière</a:t>
            </a:r>
            <a:endParaRPr lang="fr-FR" b="1" noProof="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9" name="ZoneTexte 8"/>
          <p:cNvSpPr txBox="1"/>
          <p:nvPr/>
        </p:nvSpPr>
        <p:spPr>
          <a:xfrm>
            <a:off x="430306" y="1210235"/>
            <a:ext cx="10959353" cy="5262979"/>
          </a:xfrm>
          <a:prstGeom prst="rect">
            <a:avLst/>
          </a:prstGeom>
          <a:noFill/>
        </p:spPr>
        <p:txBody>
          <a:bodyPr wrap="square" rtlCol="0">
            <a:spAutoFit/>
          </a:bodyPr>
          <a:lstStyle/>
          <a:p>
            <a:r>
              <a:rPr lang="fr-CH" sz="1200" dirty="0" smtClean="0">
                <a:solidFill>
                  <a:schemeClr val="tx2"/>
                </a:solidFill>
              </a:rPr>
              <a:t>Si, comme dit précédemment, les rentrées 2013 ont permis de rééquilibrer les comptes de la FISF et de repartir sur des bases assainies, les prévisions des résultats 2014 sont malheureusement sensiblement moins bonnes. Il faudra donc faire plus, ou du moins tout autant, avec moins de moyens. Comment y arriver ? le chapitre suivant vous décrira les options retenues.</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Heureusement, en marge de la réussite organisationnelle des championnats du monde, le résultat financier de la manifestation permet pour le moins d’équilibrer les comptes voire de dégager un tout petit bénéfice qui sera partagé entre la FISF et la </a:t>
            </a:r>
            <a:r>
              <a:rPr lang="fr-CH" sz="1200" dirty="0" err="1" smtClean="0">
                <a:solidFill>
                  <a:schemeClr val="tx2"/>
                </a:solidFill>
              </a:rPr>
              <a:t>FFSc</a:t>
            </a:r>
            <a:r>
              <a:rPr lang="fr-CH" sz="1200" dirty="0" smtClean="0">
                <a:solidFill>
                  <a:schemeClr val="tx2"/>
                </a:solidFill>
              </a:rPr>
              <a:t>. Une bonne gestion et l’apport, en complément de la Ville d’Aix-les-Bains, de deux substantiels soutiens financiers, soit ceux de la société du Casino et Mattel SA ont contribué à l’obtention de ce résultat.</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Au plan comptable la situation financière globale n’invite pas à un optimisme démesuré et plusieurs mesures d’économie ont été prises d’une part dans le cadre du projet de restructuration et d’autre part par le fait que les fédérations membres effectifs, soit les fédérations belge, française québécoise, suisse et sénégalaise ont pris la décision de renoncer à certaines prestations financières qui, jusqu’alors, chargeaient le budget de la FISF. En complément, au chapitre des économies décidées, il convient de citer la sensible réduction apportée au soutien annuel des fédérations et associations africaines. Les autres grandes lignes du projet de restructuration prévoient également le maintien de la suppression d’une rencontre annuelle des membres du Comité directeur, communément appelée réunion de printemps, ainsi qu’un redimensionnement des dépenses de fonctionnement du CA et des commissions y afférentes.</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A l’opposé, et dans l’optique d’une FISF orientée vers l’avenir, le budget 2015 prévoit la nomination de deux responsables, à savoir un responsable pour le département technique en la personne de Louis </a:t>
            </a:r>
            <a:r>
              <a:rPr lang="fr-CH" sz="1200" dirty="0" err="1" smtClean="0">
                <a:solidFill>
                  <a:schemeClr val="tx2"/>
                </a:solidFill>
              </a:rPr>
              <a:t>Eggermont</a:t>
            </a:r>
            <a:r>
              <a:rPr lang="fr-CH" sz="1200" dirty="0" smtClean="0">
                <a:solidFill>
                  <a:schemeClr val="tx2"/>
                </a:solidFill>
              </a:rPr>
              <a:t> (Belgique) et un responsable pour le département promotion en la personne de Franck </a:t>
            </a:r>
            <a:r>
              <a:rPr lang="fr-CH" sz="1200" dirty="0" err="1" smtClean="0">
                <a:solidFill>
                  <a:schemeClr val="tx2"/>
                </a:solidFill>
              </a:rPr>
              <a:t>Maniquant</a:t>
            </a:r>
            <a:r>
              <a:rPr lang="fr-CH" sz="1200" dirty="0" smtClean="0">
                <a:solidFill>
                  <a:schemeClr val="tx2"/>
                </a:solidFill>
              </a:rPr>
              <a:t> (France). </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J’ose espérer que ces importantes décisions permettront d’atteindre l’ambitieux objectif de faire mieux, ou tout aussi bien, avec moins de moyens. Merci à tous ceux qui nous accompagnent dans la mise en place et la concrétisation de ces mesures. Un souhait en complément, que les mesures promotionnelles convenues avec notre partenaire, les Editions Larousse, pour le lancement de l’ODS 7, portent leurs fruits le plus rapidement possible.</a:t>
            </a:r>
            <a:br>
              <a:rPr lang="fr-CH" sz="1200" dirty="0" smtClean="0">
                <a:solidFill>
                  <a:schemeClr val="tx2"/>
                </a:solidFill>
              </a:rPr>
            </a:br>
            <a:r>
              <a:rPr lang="fr-CH" sz="1200" dirty="0" smtClean="0">
                <a:solidFill>
                  <a:schemeClr val="tx2"/>
                </a:solidFill>
              </a:rPr>
              <a:t> </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endParaRPr lang="fr-CH" sz="1200" dirty="0">
              <a:solidFill>
                <a:schemeClr val="tx2"/>
              </a:solidFill>
            </a:endParaRP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2"/>
          <p:cNvSpPr txBox="1">
            <a:spLocks/>
          </p:cNvSpPr>
          <p:nvPr/>
        </p:nvSpPr>
        <p:spPr>
          <a:xfrm>
            <a:off x="312180" y="322732"/>
            <a:ext cx="10058402" cy="690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fr-FR"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Les grandes lignes de la restructuration</a:t>
            </a:r>
            <a:endParaRPr lang="fr-FR" b="1" noProof="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4" name="ZoneTexte 3"/>
          <p:cNvSpPr txBox="1"/>
          <p:nvPr/>
        </p:nvSpPr>
        <p:spPr>
          <a:xfrm>
            <a:off x="430306" y="1196789"/>
            <a:ext cx="10757647" cy="4708981"/>
          </a:xfrm>
          <a:prstGeom prst="rect">
            <a:avLst/>
          </a:prstGeom>
          <a:noFill/>
        </p:spPr>
        <p:txBody>
          <a:bodyPr wrap="square" rtlCol="0">
            <a:spAutoFit/>
          </a:bodyPr>
          <a:lstStyle/>
          <a:p>
            <a:r>
              <a:rPr lang="fr-CH" sz="1200" b="1" dirty="0" smtClean="0">
                <a:solidFill>
                  <a:srgbClr val="C00000"/>
                </a:solidFill>
              </a:rPr>
              <a:t>Un Conseil d’Administration </a:t>
            </a:r>
            <a:r>
              <a:rPr lang="fr-CH" sz="1200" dirty="0" smtClean="0">
                <a:solidFill>
                  <a:schemeClr val="tx2"/>
                </a:solidFill>
              </a:rPr>
              <a:t>ramené à six personnes soit un président accompagné par un représentant de chacune des fédérations membres effectifs soit Florian Lévy, 1</a:t>
            </a:r>
            <a:r>
              <a:rPr lang="fr-CH" sz="1200" baseline="30000" dirty="0" smtClean="0">
                <a:solidFill>
                  <a:schemeClr val="tx2"/>
                </a:solidFill>
              </a:rPr>
              <a:t>er</a:t>
            </a:r>
            <a:r>
              <a:rPr lang="fr-CH" sz="1200" dirty="0" smtClean="0">
                <a:solidFill>
                  <a:schemeClr val="tx2"/>
                </a:solidFill>
              </a:rPr>
              <a:t> vice-président, (France), Amar </a:t>
            </a:r>
            <a:r>
              <a:rPr lang="fr-CH" sz="1200" dirty="0" err="1" smtClean="0">
                <a:solidFill>
                  <a:schemeClr val="tx2"/>
                </a:solidFill>
              </a:rPr>
              <a:t>Diokh</a:t>
            </a:r>
            <a:r>
              <a:rPr lang="fr-CH" sz="1200" dirty="0" smtClean="0">
                <a:solidFill>
                  <a:schemeClr val="tx2"/>
                </a:solidFill>
              </a:rPr>
              <a:t>, 2</a:t>
            </a:r>
            <a:r>
              <a:rPr lang="fr-CH" sz="1200" baseline="30000" dirty="0" smtClean="0">
                <a:solidFill>
                  <a:schemeClr val="tx2"/>
                </a:solidFill>
              </a:rPr>
              <a:t>ème</a:t>
            </a:r>
            <a:r>
              <a:rPr lang="fr-CH" sz="1200" dirty="0" smtClean="0">
                <a:solidFill>
                  <a:schemeClr val="tx2"/>
                </a:solidFill>
              </a:rPr>
              <a:t> vice-président, (Sénégal), Françoise </a:t>
            </a:r>
            <a:r>
              <a:rPr lang="fr-CH" sz="1200" dirty="0" err="1" smtClean="0">
                <a:solidFill>
                  <a:schemeClr val="tx2"/>
                </a:solidFill>
              </a:rPr>
              <a:t>Marsigny</a:t>
            </a:r>
            <a:r>
              <a:rPr lang="fr-CH" sz="1200" dirty="0" smtClean="0">
                <a:solidFill>
                  <a:schemeClr val="tx2"/>
                </a:solidFill>
              </a:rPr>
              <a:t>, secrétaire générale, (Québec), Daniel </a:t>
            </a:r>
            <a:r>
              <a:rPr lang="fr-CH" sz="1200" dirty="0" err="1" smtClean="0">
                <a:solidFill>
                  <a:schemeClr val="tx2"/>
                </a:solidFill>
              </a:rPr>
              <a:t>Kissling</a:t>
            </a:r>
            <a:r>
              <a:rPr lang="fr-CH" sz="1200" dirty="0" smtClean="0">
                <a:solidFill>
                  <a:schemeClr val="tx2"/>
                </a:solidFill>
              </a:rPr>
              <a:t>, trésorier, (Suisse) et Louis </a:t>
            </a:r>
            <a:r>
              <a:rPr lang="fr-CH" sz="1200" dirty="0" err="1" smtClean="0">
                <a:solidFill>
                  <a:schemeClr val="tx2"/>
                </a:solidFill>
              </a:rPr>
              <a:t>Eggermont</a:t>
            </a:r>
            <a:r>
              <a:rPr lang="fr-CH" sz="1200" dirty="0" smtClean="0">
                <a:solidFill>
                  <a:schemeClr val="tx2"/>
                </a:solidFill>
              </a:rPr>
              <a:t>, compétitions et tournois, (Belgique).</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Des commissions techniques </a:t>
            </a:r>
            <a:r>
              <a:rPr lang="fr-CH" sz="1200" dirty="0" smtClean="0">
                <a:solidFill>
                  <a:schemeClr val="tx2"/>
                </a:solidFill>
              </a:rPr>
              <a:t>remaniées, les présidents qui jusqu’alors étaient élus par le Comité directeur de la FISF, seront choisis parmi les membres de chacune des commissions, les membres de ces commissions étant eux-mêmes nommés par leur fédération respective avec une représentation maximale de deux personnes par commission. Je tiens à remercier tous ceux qui ont contribué à la vie des commissions techniques jusqu’à ce jour et espère qu’ils sauront nous faire profiter de leur expérience dans </a:t>
            </a:r>
            <a:r>
              <a:rPr lang="fr-CH" sz="1200" smtClean="0">
                <a:solidFill>
                  <a:schemeClr val="tx2"/>
                </a:solidFill>
              </a:rPr>
              <a:t>le futur.</a:t>
            </a:r>
            <a:r>
              <a:rPr lang="fr-CH" sz="1200" dirty="0" smtClean="0">
                <a:solidFill>
                  <a:schemeClr val="tx2"/>
                </a:solidFill>
              </a:rPr>
              <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Les responsables du département technique et du département promotion</a:t>
            </a:r>
            <a:r>
              <a:rPr lang="fr-CH" sz="1200" dirty="0" smtClean="0">
                <a:solidFill>
                  <a:srgbClr val="C00000"/>
                </a:solidFill>
              </a:rPr>
              <a:t> </a:t>
            </a:r>
            <a:r>
              <a:rPr lang="fr-CH" sz="1200" dirty="0" smtClean="0">
                <a:solidFill>
                  <a:schemeClr val="tx2"/>
                </a:solidFill>
              </a:rPr>
              <a:t>se verront confiées, parmi leurs charges, la coordination et la gestion des commissions dont les missions correspondent à leur champ d’activité respectif.</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Le Comité directeur</a:t>
            </a:r>
            <a:r>
              <a:rPr lang="fr-CH" sz="1200" dirty="0" smtClean="0">
                <a:solidFill>
                  <a:schemeClr val="tx2"/>
                </a:solidFill>
              </a:rPr>
              <a:t> réunira à l’avenir les membres du CA, les présidents des fédérations membres effectifs et le représentant du Bureau Afrique soit un total de 12 personnes. Selon l’importance des sujets traités, les présidents des commissions seront à même d’être invités à l’une ou l’autre des réunions.</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Le Bureau Afrique </a:t>
            </a:r>
            <a:r>
              <a:rPr lang="fr-CH" sz="1200" dirty="0" smtClean="0">
                <a:solidFill>
                  <a:schemeClr val="tx2"/>
                </a:solidFill>
              </a:rPr>
              <a:t>continuera de fonctionner sur la base du système actuel avec un responsable chargé de coordonner les activités de délégués des différents secteurs et en collaboration avec le membre africain du CA et des présidents des fédérations et associations du continent africain.</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Les fédérations en développement (hors membres effectifs et Afrique) </a:t>
            </a:r>
            <a:r>
              <a:rPr lang="fr-CH" sz="1200" dirty="0" smtClean="0">
                <a:solidFill>
                  <a:schemeClr val="tx2"/>
                </a:solidFill>
              </a:rPr>
              <a:t>seront placées sous la responsabilité des responsables technique et promotion selon les sujets ou projets à traiter.</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Le Comité de rédaction de l’ODS: </a:t>
            </a:r>
            <a:r>
              <a:rPr lang="fr-CH" sz="1200" dirty="0" smtClean="0">
                <a:solidFill>
                  <a:schemeClr val="tx2"/>
                </a:solidFill>
              </a:rPr>
              <a:t>pas de changement notoire si ce n’est que le domaine ODS et autres publications sera placé sous la responsabilité du premier vice-président de la FISF en la personne de Florian Lévy.</a:t>
            </a:r>
            <a:endParaRPr lang="fr-CH" sz="1200" dirty="0">
              <a:solidFill>
                <a:schemeClr val="tx2"/>
              </a:solidFill>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2"/>
          <p:cNvSpPr txBox="1">
            <a:spLocks/>
          </p:cNvSpPr>
          <p:nvPr/>
        </p:nvSpPr>
        <p:spPr>
          <a:xfrm>
            <a:off x="312180" y="322732"/>
            <a:ext cx="10058402" cy="690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fr-FR" b="1" noProof="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Horizon 2015</a:t>
            </a:r>
            <a:endParaRPr lang="fr-FR" b="1" noProof="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3" name="ZoneTexte 2"/>
          <p:cNvSpPr txBox="1"/>
          <p:nvPr/>
        </p:nvSpPr>
        <p:spPr>
          <a:xfrm>
            <a:off x="312180" y="1013014"/>
            <a:ext cx="11053482" cy="6001643"/>
          </a:xfrm>
          <a:prstGeom prst="rect">
            <a:avLst/>
          </a:prstGeom>
          <a:noFill/>
        </p:spPr>
        <p:txBody>
          <a:bodyPr wrap="square" rtlCol="0">
            <a:spAutoFit/>
          </a:bodyPr>
          <a:lstStyle/>
          <a:p>
            <a:r>
              <a:rPr lang="fr-CH" sz="1200" dirty="0" smtClean="0">
                <a:solidFill>
                  <a:schemeClr val="tx2"/>
                </a:solidFill>
              </a:rPr>
              <a:t>A l’attaque de la nouvelle année, on pourrait certes se complaire dans un pessimisme latent ou du moins dans une position attentiste. A la tête de la FISF depuis bientôt dix ans, j’ai pris la décision de regarder la moitié pleine du verre plutôt que l’autre, la moitié vide.</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Si j’ai pris la décision de me représenter, après une profonde réflexion, c’est bien parce que j’estime que le rôle de la FISF dans le développement du Scrabble de compétition et de son rôle à la fois de défenseur et promoteur de la langue française est simplement indispensable.</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Je me suis fait porteur d’un projet de restructuration et il m’est apparu normal de non seulement le présenter mais également participer à sa mise en place de manière concrète et efficace. La confiance témoignée par l’ensemble des Fédérations membres m’a conforté dans ce choix. D’autre part les membres du CA qui ont accepté de se présenter avec moi sont tout autant convaincus des lignes directrices envisagées, je les remercie pour leur confiance et leur amitié.</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En marge des championnats du monde 2015, organisés à Louvain-la-Neuve par la Fédération belge, la restructuration constituera le grand chantier de l’année 2015. Sa mise en place prendra sans doute quelques mois et ses premiers effets concrets ne se feront sans doute pas ressentir dans l’immédiat. Mais en avant toutes, l’avenir est à construire par nous-mêmes.</a:t>
            </a:r>
          </a:p>
          <a:p>
            <a:endParaRPr lang="fr-CH" sz="1200" dirty="0">
              <a:solidFill>
                <a:schemeClr val="tx2"/>
              </a:solidFill>
            </a:endParaRPr>
          </a:p>
          <a:p>
            <a:r>
              <a:rPr lang="fr-CH" sz="1200" dirty="0" smtClean="0">
                <a:solidFill>
                  <a:schemeClr val="tx2"/>
                </a:solidFill>
              </a:rPr>
              <a:t>Si ce chantier s’ouvre, un autre se referme, provisoirement, celui de la rédaction de la nouvelle édition de l’ODS. Sous la houlette de Florian Lévy, les membres du comité de rédaction se sont attelés à nous produire une nouvelle édition digne des précédentes. Espérons qu’ils seront récompensés par la communication de chiffres des ventes réjouissants. Merci à eux pour leur minutieux travail  qui permet de maintenir notre dictionnaire parmi les ouvrages de référence des Editions Larousse.</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A vous toutes, à vous tous, amies et amis scrabbleurs, je vous adresse, au nom des membres du CA, mes vœux de santé et succès les meilleurs pour cette nouvelle année. Pour ma part, je me réjouis de vous croiser à l’occasion de l’une de nos compétitions phares et, dans l’intervalle, reste à votre entière disposition pour dialoguer quant aux activités de la FISF.</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Avec mes amicales salutations.</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b="1" dirty="0" smtClean="0">
                <a:solidFill>
                  <a:srgbClr val="C00000"/>
                </a:solidFill>
              </a:rPr>
              <a:t>Patrice Jeanneret, président de la FISF</a:t>
            </a:r>
            <a:r>
              <a:rPr lang="fr-CH" sz="1200" b="1" dirty="0" smtClean="0">
                <a:solidFill>
                  <a:schemeClr val="tx2"/>
                </a:solidFill>
              </a:rPr>
              <a:t/>
            </a:r>
            <a:br>
              <a:rPr lang="fr-CH" sz="1200" b="1"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 </a:t>
            </a:r>
            <a:br>
              <a:rPr lang="fr-CH" sz="1200" dirty="0" smtClean="0">
                <a:solidFill>
                  <a:schemeClr val="tx2"/>
                </a:solidFill>
              </a:rPr>
            </a:br>
            <a:r>
              <a:rPr lang="fr-CH" sz="1200" dirty="0" smtClean="0">
                <a:solidFill>
                  <a:schemeClr val="tx2"/>
                </a:solidFill>
              </a:rPr>
              <a:t/>
            </a:r>
            <a:br>
              <a:rPr lang="fr-CH" sz="1200" dirty="0" smtClean="0">
                <a:solidFill>
                  <a:schemeClr val="tx2"/>
                </a:solidFill>
              </a:rPr>
            </a:br>
            <a:r>
              <a:rPr lang="fr-CH" sz="1200" dirty="0" smtClean="0">
                <a:solidFill>
                  <a:schemeClr val="tx2"/>
                </a:solidFill>
              </a:rPr>
              <a:t>  </a:t>
            </a:r>
            <a:endParaRPr lang="fr-CH" sz="1200" dirty="0">
              <a:solidFill>
                <a:schemeClr val="tx2"/>
              </a:solidFill>
            </a:endParaRP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noProof="1"/>
          </a:p>
        </p:txBody>
      </p:sp>
      <p:sp>
        <p:nvSpPr>
          <p:cNvPr id="3" name="Espace réservé du contenu 2"/>
          <p:cNvSpPr>
            <a:spLocks noGrp="1"/>
          </p:cNvSpPr>
          <p:nvPr>
            <p:ph idx="1"/>
          </p:nvPr>
        </p:nvSpPr>
        <p:spPr/>
        <p:txBody>
          <a:bodyPr/>
          <a:lstStyle/>
          <a:p>
            <a:endParaRPr lang="fr-FR" noProof="1"/>
          </a:p>
        </p:txBody>
      </p:sp>
      <p:sp>
        <p:nvSpPr>
          <p:cNvPr id="4" name="Espace réservé du texte 3"/>
          <p:cNvSpPr>
            <a:spLocks noGrp="1"/>
          </p:cNvSpPr>
          <p:nvPr>
            <p:ph type="body" sz="half" idx="2"/>
          </p:nvPr>
        </p:nvSpPr>
        <p:spPr/>
        <p:txBody>
          <a:bodyPr/>
          <a:lstStyle/>
          <a:p>
            <a:endParaRPr lang="fr-FR" noProof="1"/>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Illustration_16x9_TP103431353" id="{A62416C7-154E-4BBA-A2A9-EF4E5612367C}" vid="{9E8E00A5-0EB1-41EA-BCE3-B5198EA9E9F8}"/>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nature aux couleurs vives, paysage illustré (grand écran)</Template>
  <TotalTime>0</TotalTime>
  <Words>343</Words>
  <Application>Microsoft Office PowerPoint</Application>
  <PresentationFormat>Grand écran</PresentationFormat>
  <Paragraphs>18</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Segoe Print</vt:lpstr>
      <vt:lpstr>Times New Roman</vt:lpstr>
      <vt:lpstr>Wingdings</vt:lpstr>
      <vt:lpstr>Wingdings 3</vt:lpstr>
      <vt:lpstr>Nature Illustration 16x9</vt:lpstr>
      <vt:lpstr>une bonne et  heureuse année 2015</vt:lpstr>
      <vt:lpstr>Au moment d’aborder cette nouvelle année, voici la FISF en quelques points :</vt:lpstr>
      <vt:lpstr>Rétrospective 2014</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2015-01-01T11:34:16Z</dcterms:created>
  <dcterms:modified xsi:type="dcterms:W3CDTF">2015-01-01T14:19:27Z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