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8624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009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8969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02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4325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141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9392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4337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41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4524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9689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164AD-A635-4BA6-8214-48CB06ADF675}" type="datetimeFigureOut">
              <a:rPr lang="fr-CH" smtClean="0"/>
              <a:t>29.12.2013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2CDEB-5BF3-40F4-9EBC-48C6B355B91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015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29000">
              <a:schemeClr val="accent6">
                <a:lumMod val="60000"/>
                <a:lumOff val="40000"/>
              </a:schemeClr>
            </a:gs>
            <a:gs pos="63000">
              <a:schemeClr val="accent2">
                <a:lumMod val="60000"/>
                <a:lumOff val="40000"/>
              </a:schemeClr>
            </a:gs>
            <a:gs pos="92000">
              <a:schemeClr val="accent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20300158">
            <a:off x="215995" y="4098101"/>
            <a:ext cx="59186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contourW="12700" prstMaterial="softEdge">
              <a:bevelT w="63500" h="120650" prst="riblet"/>
              <a:contourClr>
                <a:schemeClr val="accent6"/>
              </a:contourClr>
            </a:sp3d>
          </a:bodyPr>
          <a:lstStyle/>
          <a:p>
            <a:pPr algn="ctr"/>
            <a:r>
              <a:rPr lang="fr-FR" sz="5400" b="1" cap="none" spc="0" dirty="0" smtClean="0">
                <a:ln/>
                <a:solidFill>
                  <a:schemeClr val="accent4"/>
                </a:solidFill>
                <a:effectLst/>
              </a:rPr>
              <a:t>Bonne année 2014 !</a:t>
            </a:r>
            <a:endParaRPr lang="fr-FR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pic>
        <p:nvPicPr>
          <p:cNvPr id="1026" name="Picture 2" descr="http://www.fisf.net/images/stories/telechargements/fisf_logo_4lignes_rv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480" y="5432064"/>
            <a:ext cx="1944624" cy="129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39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1354" y="618968"/>
            <a:ext cx="1201675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Chères amies, chers amis scrabbleurs,</a:t>
            </a:r>
          </a:p>
          <a:p>
            <a:endParaRPr lang="fr-CH" dirty="0"/>
          </a:p>
          <a:p>
            <a:r>
              <a:rPr lang="fr-CH" dirty="0" smtClean="0"/>
              <a:t>A l’aube de l’année 2014, permettez-moi de revenir sur une année 2013 marquée par plusieurs événements qui ont </a:t>
            </a:r>
            <a:br>
              <a:rPr lang="fr-CH" dirty="0" smtClean="0"/>
            </a:br>
            <a:r>
              <a:rPr lang="fr-CH" dirty="0" smtClean="0"/>
              <a:t>permis au Scrabble de mettre le nez à la fenêtre ou, autrement dit, de se faire mieux connaître depuis l’extérieur de</a:t>
            </a:r>
          </a:p>
          <a:p>
            <a:r>
              <a:rPr lang="fr-CH" dirty="0" smtClean="0"/>
              <a:t>nos fédérations nationales.</a:t>
            </a:r>
          </a:p>
          <a:p>
            <a:r>
              <a:rPr lang="fr-CH" dirty="0" smtClean="0"/>
              <a:t/>
            </a:r>
            <a:br>
              <a:rPr lang="fr-CH" dirty="0" smtClean="0"/>
            </a:br>
            <a:r>
              <a:rPr lang="fr-CH" dirty="0" err="1" smtClean="0">
                <a:solidFill>
                  <a:srgbClr val="C00000"/>
                </a:solidFill>
              </a:rPr>
              <a:t>Imokursi</a:t>
            </a:r>
            <a:r>
              <a:rPr lang="fr-CH" dirty="0" smtClean="0">
                <a:solidFill>
                  <a:srgbClr val="C00000"/>
                </a:solidFill>
              </a:rPr>
              <a:t> 2013: C’était </a:t>
            </a:r>
            <a:r>
              <a:rPr lang="fr-CH" dirty="0" err="1" smtClean="0">
                <a:solidFill>
                  <a:srgbClr val="C00000"/>
                </a:solidFill>
              </a:rPr>
              <a:t>tiguidou</a:t>
            </a:r>
            <a:r>
              <a:rPr lang="fr-CH" dirty="0" smtClean="0">
                <a:solidFill>
                  <a:srgbClr val="C00000"/>
                </a:solidFill>
              </a:rPr>
              <a:t> !</a:t>
            </a:r>
            <a:br>
              <a:rPr lang="fr-CH" dirty="0" smtClean="0">
                <a:solidFill>
                  <a:srgbClr val="C00000"/>
                </a:solidFill>
              </a:rPr>
            </a:br>
            <a:r>
              <a:rPr lang="fr-CH" dirty="0" smtClean="0">
                <a:solidFill>
                  <a:srgbClr val="C00000"/>
                </a:solidFill>
              </a:rPr>
              <a:t/>
            </a:r>
            <a:br>
              <a:rPr lang="fr-CH" dirty="0" smtClean="0">
                <a:solidFill>
                  <a:srgbClr val="C00000"/>
                </a:solidFill>
              </a:rPr>
            </a:br>
            <a:r>
              <a:rPr lang="fr-CH" dirty="0" smtClean="0"/>
              <a:t>Un comité dynamique placé sous la houlette de Michèle Gingras, une fédération québécoise qui mise sur une ville,</a:t>
            </a:r>
            <a:br>
              <a:rPr lang="fr-CH" dirty="0" smtClean="0"/>
            </a:br>
            <a:r>
              <a:rPr lang="fr-CH" dirty="0" smtClean="0"/>
              <a:t>certes, quelque peu excentrée mais à dimensions humaines doublées d’un sens de l’accueil chaleureux et inconditionnel,</a:t>
            </a:r>
          </a:p>
          <a:p>
            <a:r>
              <a:rPr lang="fr-CH" dirty="0" smtClean="0"/>
              <a:t>un site des championnats offrant un confort de jeu au-dessus de la moyenne, en résumé un florilège d’éléments qui nous</a:t>
            </a:r>
            <a:br>
              <a:rPr lang="fr-CH" dirty="0" smtClean="0"/>
            </a:br>
            <a:r>
              <a:rPr lang="fr-CH" dirty="0" smtClean="0"/>
              <a:t>a permis de vivre une très belle 42</a:t>
            </a:r>
            <a:r>
              <a:rPr lang="fr-CH" baseline="30000" dirty="0" smtClean="0"/>
              <a:t>e</a:t>
            </a:r>
            <a:r>
              <a:rPr lang="fr-CH" dirty="0" smtClean="0"/>
              <a:t> édition des championnats du monde.</a:t>
            </a:r>
            <a:br>
              <a:rPr lang="fr-CH" dirty="0" smtClean="0"/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Mieux être perçu de l’extérieur, c’est le défi majeur que doivent relever tous les organisateurs de championnats du monde</a:t>
            </a:r>
            <a:br>
              <a:rPr lang="fr-CH" dirty="0" smtClean="0"/>
            </a:br>
            <a:r>
              <a:rPr lang="fr-CH" dirty="0" smtClean="0"/>
              <a:t>de Scrabble. Grâce à une émission quotidienne de webdiffusion, c’est un antidote contre l’anonymat, nous voici invités </a:t>
            </a:r>
            <a:br>
              <a:rPr lang="fr-CH" dirty="0" smtClean="0"/>
            </a:br>
            <a:r>
              <a:rPr lang="fr-CH" dirty="0" smtClean="0"/>
              <a:t>dans les ménages branchés de la zone de diffusion. 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Autre retombée inattendue, la médiatisation indirecte apportée par les médias nationaux à nos championnat du monde par </a:t>
            </a:r>
            <a:br>
              <a:rPr lang="fr-CH" dirty="0" smtClean="0"/>
            </a:br>
            <a:r>
              <a:rPr lang="fr-CH" dirty="0" smtClean="0"/>
              <a:t>le biais d’une réaction engendrée par les </a:t>
            </a:r>
            <a:r>
              <a:rPr lang="fr-CH" dirty="0" smtClean="0"/>
              <a:t>difficultés d’obtention de visas qu’a rencontré </a:t>
            </a:r>
            <a:r>
              <a:rPr lang="fr-CH" dirty="0" smtClean="0"/>
              <a:t>la plupart </a:t>
            </a:r>
            <a:r>
              <a:rPr lang="fr-CH" dirty="0" smtClean="0"/>
              <a:t>des pays africains, </a:t>
            </a:r>
            <a:r>
              <a:rPr lang="fr-CH" dirty="0" smtClean="0"/>
              <a:t>ou, quand </a:t>
            </a:r>
            <a:br>
              <a:rPr lang="fr-CH" dirty="0" smtClean="0"/>
            </a:br>
            <a:r>
              <a:rPr lang="fr-CH" dirty="0" smtClean="0"/>
              <a:t>l’organisation des championnats </a:t>
            </a:r>
            <a:r>
              <a:rPr lang="fr-CH" dirty="0" smtClean="0"/>
              <a:t>du monde de Scrabble et la politique se trouvent liés par un mariage de raison.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455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1354" y="241511"/>
            <a:ext cx="11529118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Côté performance, coup de chapeau à tous les vainqueurs des différentes épreuves, mais il est impossible de ne pas </a:t>
            </a:r>
            <a:br>
              <a:rPr lang="fr-CH" dirty="0" smtClean="0"/>
            </a:br>
            <a:r>
              <a:rPr lang="fr-CH" dirty="0" smtClean="0"/>
              <a:t>mettre en exergue la victoire au Top d’Antonin Michel dans l’épreuve reine celle du duplicate individuel ! Antonin aura</a:t>
            </a:r>
            <a:br>
              <a:rPr lang="fr-CH" dirty="0" smtClean="0"/>
            </a:br>
            <a:r>
              <a:rPr lang="fr-CH" dirty="0" smtClean="0"/>
              <a:t>marqué de son empreinte cette 42</a:t>
            </a:r>
            <a:r>
              <a:rPr lang="fr-CH" baseline="30000" dirty="0" smtClean="0"/>
              <a:t>e</a:t>
            </a:r>
            <a:r>
              <a:rPr lang="fr-CH" dirty="0" smtClean="0"/>
              <a:t> édition mais aura aussi inscrit son nom en lettres d’or dans l’histoire du Scrabble de</a:t>
            </a:r>
            <a:br>
              <a:rPr lang="fr-CH" dirty="0" smtClean="0"/>
            </a:br>
            <a:r>
              <a:rPr lang="fr-CH" dirty="0" smtClean="0"/>
              <a:t>compétition. Quelles belles bagarres l’avenir nous promet au vu des performances de la génération montante !</a:t>
            </a:r>
          </a:p>
          <a:p>
            <a:endParaRPr lang="fr-CH" dirty="0"/>
          </a:p>
          <a:p>
            <a:r>
              <a:rPr lang="fr-CH" dirty="0" smtClean="0"/>
              <a:t>Au propre comme au figuré, cette belle édition a également consacré le savoir-faire des organisateurs québécois et le</a:t>
            </a:r>
            <a:br>
              <a:rPr lang="fr-CH" dirty="0" smtClean="0"/>
            </a:br>
            <a:r>
              <a:rPr lang="fr-CH" dirty="0" smtClean="0"/>
              <a:t>juste choix d’un site en marge des grands axes.</a:t>
            </a:r>
            <a:br>
              <a:rPr lang="fr-CH" dirty="0" smtClean="0"/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La nature était reine et les couchers de soleil </a:t>
            </a:r>
            <a:r>
              <a:rPr lang="fr-CH" dirty="0" err="1" smtClean="0"/>
              <a:t>rimouskois</a:t>
            </a:r>
            <a:r>
              <a:rPr lang="fr-CH" dirty="0" smtClean="0"/>
              <a:t> comme celui de la soirée des championnats aux Jardins de Métis</a:t>
            </a:r>
            <a:br>
              <a:rPr lang="fr-CH" dirty="0" smtClean="0"/>
            </a:br>
            <a:r>
              <a:rPr lang="fr-CH" dirty="0" smtClean="0"/>
              <a:t>sont venus complétés le tableau d’ensemble d’une organisation parfaitement réussie. Merci !</a:t>
            </a:r>
          </a:p>
          <a:p>
            <a:endParaRPr lang="fr-CH" dirty="0"/>
          </a:p>
          <a:p>
            <a:r>
              <a:rPr lang="fr-CH" dirty="0" smtClean="0">
                <a:solidFill>
                  <a:srgbClr val="C00000"/>
                </a:solidFill>
              </a:rPr>
              <a:t>7es Jeux de la Francophonie à Nice</a:t>
            </a:r>
            <a:br>
              <a:rPr lang="fr-CH" dirty="0" smtClean="0">
                <a:solidFill>
                  <a:srgbClr val="C00000"/>
                </a:solidFill>
              </a:rPr>
            </a:br>
            <a:r>
              <a:rPr lang="fr-CH" dirty="0" smtClean="0">
                <a:solidFill>
                  <a:srgbClr val="C00000"/>
                </a:solidFill>
              </a:rPr>
              <a:t/>
            </a:r>
            <a:br>
              <a:rPr lang="fr-CH" dirty="0" smtClean="0">
                <a:solidFill>
                  <a:srgbClr val="C00000"/>
                </a:solidFill>
              </a:rPr>
            </a:br>
            <a:r>
              <a:rPr lang="fr-CH" dirty="0" smtClean="0"/>
              <a:t>Etre présente à Nice, la FISF s’est battue jusqu’au bout pour y parvenir. Comme lors de chaque première expérience et</a:t>
            </a:r>
            <a:br>
              <a:rPr lang="fr-CH" dirty="0" smtClean="0"/>
            </a:br>
            <a:r>
              <a:rPr lang="fr-CH" dirty="0" smtClean="0"/>
              <a:t>d’autant plus dans le cadre d’une manifestation de cette envergure, bien des choses auraient pu être améliorées. Mais </a:t>
            </a:r>
            <a:br>
              <a:rPr lang="fr-CH" dirty="0" smtClean="0"/>
            </a:br>
            <a:r>
              <a:rPr lang="fr-CH" dirty="0" smtClean="0"/>
              <a:t>l’important était de participer et de prouver que le Scrabble de compétition, le Scrabble spectacle mérite d’être, autant </a:t>
            </a:r>
            <a:br>
              <a:rPr lang="fr-CH" dirty="0" smtClean="0"/>
            </a:br>
            <a:r>
              <a:rPr lang="fr-CH" dirty="0" smtClean="0"/>
              <a:t>que d’autres disciplines, inscrit au programme des Jeux de la Francophonie.</a:t>
            </a:r>
            <a:br>
              <a:rPr lang="fr-CH" dirty="0" smtClean="0"/>
            </a:br>
            <a:r>
              <a:rPr lang="fr-CH" dirty="0" smtClean="0"/>
              <a:t> </a:t>
            </a:r>
            <a:br>
              <a:rPr lang="fr-CH" dirty="0" smtClean="0"/>
            </a:br>
            <a:r>
              <a:rPr lang="fr-CH" dirty="0" smtClean="0"/>
              <a:t>Les 14 jeunes sélectionnés ont joué le jeu avec passion et ont servi la cause du Scrabble. Si cette édition a consacré le</a:t>
            </a:r>
            <a:br>
              <a:rPr lang="fr-CH" dirty="0" smtClean="0"/>
            </a:br>
            <a:r>
              <a:rPr lang="fr-CH" dirty="0" smtClean="0"/>
              <a:t>numéro 1 mondial Hugo Delafontaine, c’est surtout la victoire de l’amitié qui a dominé ces 3 jours de compétition et les</a:t>
            </a:r>
            <a:br>
              <a:rPr lang="fr-CH" dirty="0" smtClean="0"/>
            </a:br>
            <a:r>
              <a:rPr lang="fr-CH" dirty="0" smtClean="0"/>
              <a:t>quelques médias qui nous ont rendu visite ne s’y sont pas trompés, oui le Scrabble, sous cette forme là, mérite d’être</a:t>
            </a:r>
            <a:br>
              <a:rPr lang="fr-CH" dirty="0" smtClean="0"/>
            </a:br>
            <a:r>
              <a:rPr lang="fr-CH" dirty="0" smtClean="0"/>
              <a:t>reconnu comme discipline sportive.</a:t>
            </a:r>
            <a:endParaRPr lang="fr-CH" dirty="0" smtClean="0">
              <a:solidFill>
                <a:srgbClr val="C00000"/>
              </a:solidFill>
            </a:endParaRP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5918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1048" y="74084"/>
            <a:ext cx="1204373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solidFill>
                  <a:srgbClr val="C00000"/>
                </a:solidFill>
              </a:rPr>
              <a:t>La FISF, l’association faîtière de tous les scrabbleurs francophones…</a:t>
            </a:r>
            <a:br>
              <a:rPr lang="fr-CH" dirty="0" smtClean="0">
                <a:solidFill>
                  <a:srgbClr val="C00000"/>
                </a:solidFill>
              </a:rPr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Eh oui, même si cela ne coule pas de source, la FISF œuvre en faveur de toutes ses fédérations et associations membres ou </a:t>
            </a:r>
            <a:br>
              <a:rPr lang="fr-CH" dirty="0" smtClean="0"/>
            </a:br>
            <a:r>
              <a:rPr lang="fr-CH" dirty="0" smtClean="0"/>
              <a:t>en passe de le devenir. Aujourd’hui encore, et avec regret, force est de constater que la FISF n’est pas reconnue partout </a:t>
            </a:r>
            <a:br>
              <a:rPr lang="fr-CH" dirty="0" smtClean="0"/>
            </a:br>
            <a:r>
              <a:rPr lang="fr-CH" dirty="0" smtClean="0"/>
              <a:t>comme l’association faîtière en charge de l’établissement des règlements, classements et autres aspects internationaux liés</a:t>
            </a:r>
            <a:br>
              <a:rPr lang="fr-CH" dirty="0" smtClean="0"/>
            </a:br>
            <a:r>
              <a:rPr lang="fr-CH" dirty="0" smtClean="0"/>
              <a:t>à la pratique du Scrabble de compétition. Pourtant les membres des commissions internationales, leur présidente ou président</a:t>
            </a:r>
            <a:br>
              <a:rPr lang="fr-CH" dirty="0" smtClean="0"/>
            </a:br>
            <a:r>
              <a:rPr lang="fr-CH" dirty="0" smtClean="0"/>
              <a:t>respectif, les délégués régionaux et le responsable du Bureau Afrique ainsi que les membres du Conseil d’Administration ne </a:t>
            </a:r>
            <a:br>
              <a:rPr lang="fr-CH" dirty="0" smtClean="0"/>
            </a:br>
            <a:r>
              <a:rPr lang="fr-CH" dirty="0" smtClean="0"/>
              <a:t>ménagent pas leurs efforts pour coordonner au mieux les différentes attentes de l’ensemble de ses membres. </a:t>
            </a:r>
            <a:br>
              <a:rPr lang="fr-CH" dirty="0" smtClean="0"/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Aujourd’hui la situation financière de la FISF est particulièrement tendue et, même si la raison majeure est due à une baisse </a:t>
            </a:r>
            <a:br>
              <a:rPr lang="fr-CH" dirty="0" smtClean="0"/>
            </a:br>
            <a:r>
              <a:rPr lang="fr-CH" dirty="0" smtClean="0"/>
              <a:t>sensible des ventes de l’ODS6, il faudra bien envisager d’autres sources de rentrées financières car il devient difficile de croire</a:t>
            </a:r>
            <a:br>
              <a:rPr lang="fr-CH" dirty="0" smtClean="0"/>
            </a:br>
            <a:r>
              <a:rPr lang="fr-CH" dirty="0" smtClean="0"/>
              <a:t>à une inversion des tendances et délicat de miser sur une édition ODS7 avec des chiffres réorientés à la hausse.</a:t>
            </a:r>
          </a:p>
          <a:p>
            <a:endParaRPr lang="fr-CH" dirty="0"/>
          </a:p>
          <a:p>
            <a:r>
              <a:rPr lang="fr-CH" dirty="0" smtClean="0"/>
              <a:t>On peut, bien entendu, envisager des coupes budgétaires, des réductions des principes d’indemnisation voire réduire les </a:t>
            </a:r>
            <a:br>
              <a:rPr lang="fr-CH" dirty="0" smtClean="0"/>
            </a:br>
            <a:r>
              <a:rPr lang="fr-CH" dirty="0" smtClean="0"/>
              <a:t>structures de la FISF, toujours est-il que pour remplir sa mission la FISF doit pouvoir compter sur des collaborateurs motivés.</a:t>
            </a:r>
            <a:br>
              <a:rPr lang="fr-CH" dirty="0" smtClean="0"/>
            </a:br>
            <a:r>
              <a:rPr lang="fr-CH" dirty="0" smtClean="0"/>
              <a:t>Aujourd’hui encore le bénévolat est de mise et la motivation est celle de personnes persuadées du rôle important que la FISF</a:t>
            </a:r>
            <a:br>
              <a:rPr lang="fr-CH" dirty="0" smtClean="0"/>
            </a:br>
            <a:r>
              <a:rPr lang="fr-CH" dirty="0" smtClean="0"/>
              <a:t>doit jouer sur le plan international. Réduire les coûts en diminuant les remboursements de frais, notamment de déplacement</a:t>
            </a:r>
            <a:br>
              <a:rPr lang="fr-CH" dirty="0" smtClean="0"/>
            </a:br>
            <a:r>
              <a:rPr lang="fr-CH" dirty="0" smtClean="0"/>
              <a:t>et d’hébergement, relève d’un exercice périlleux qui mettrait sans doute en péril le dynamisme de la FISF. Indemniser au </a:t>
            </a:r>
            <a:br>
              <a:rPr lang="fr-CH" dirty="0" smtClean="0"/>
            </a:br>
            <a:r>
              <a:rPr lang="fr-CH" dirty="0" smtClean="0"/>
              <a:t>prorata des dépenses n’est tout simplement pas applicable quant il s’agit d’appliquer de telles mesures sur le plan international.</a:t>
            </a:r>
            <a:br>
              <a:rPr lang="fr-CH" dirty="0" smtClean="0"/>
            </a:br>
            <a:r>
              <a:rPr lang="fr-CH" dirty="0" smtClean="0"/>
              <a:t>Le bénévolat est une belle chose mais, lorsqu’il coûte à celles et ceux qui le pratiquent, il peut vite devenir contreproductif et </a:t>
            </a:r>
            <a:br>
              <a:rPr lang="fr-CH" dirty="0" smtClean="0"/>
            </a:br>
            <a:r>
              <a:rPr lang="fr-CH" dirty="0" smtClean="0"/>
              <a:t>engendrer des freins au développement qui nuiront rapidement au bon fonctionnement de la FISF et du scrabble en général.</a:t>
            </a:r>
            <a:br>
              <a:rPr lang="fr-CH" dirty="0" smtClean="0"/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A vous tous membres de club, de comité régional, d’association ou de fédération, unissez-vous également sous le drapeau de</a:t>
            </a:r>
            <a:br>
              <a:rPr lang="fr-CH" dirty="0" smtClean="0"/>
            </a:br>
            <a:r>
              <a:rPr lang="fr-CH" dirty="0" smtClean="0"/>
              <a:t>la FISF, car nous avons toutes et tous tout à y gagner ! 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4767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9533" y="125600"/>
            <a:ext cx="121424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solidFill>
                  <a:srgbClr val="C00000"/>
                </a:solidFill>
              </a:rPr>
              <a:t>2014, une année de partenariat</a:t>
            </a:r>
            <a:br>
              <a:rPr lang="fr-CH" dirty="0" smtClean="0">
                <a:solidFill>
                  <a:srgbClr val="C00000"/>
                </a:solidFill>
              </a:rPr>
            </a:br>
            <a:r>
              <a:rPr lang="fr-CH" dirty="0" smtClean="0">
                <a:solidFill>
                  <a:srgbClr val="C00000"/>
                </a:solidFill>
              </a:rPr>
              <a:t/>
            </a:r>
            <a:br>
              <a:rPr lang="fr-CH" dirty="0" smtClean="0">
                <a:solidFill>
                  <a:srgbClr val="C00000"/>
                </a:solidFill>
              </a:rPr>
            </a:br>
            <a:r>
              <a:rPr lang="fr-CH" dirty="0" smtClean="0"/>
              <a:t>Au détour des simultanés et autres festivals Grand Chelem, la FISF se réjouit d’ores et déjà de vous compter parmi les nombreux</a:t>
            </a:r>
            <a:br>
              <a:rPr lang="fr-CH" dirty="0" smtClean="0"/>
            </a:br>
            <a:r>
              <a:rPr lang="fr-CH" dirty="0" smtClean="0"/>
              <a:t>participants à la 43</a:t>
            </a:r>
            <a:r>
              <a:rPr lang="fr-CH" baseline="30000" dirty="0" smtClean="0"/>
              <a:t>e</a:t>
            </a:r>
            <a:r>
              <a:rPr lang="fr-CH" dirty="0" smtClean="0"/>
              <a:t> édition des championnats du monde qui se tiendra à Aix-les-Bains du 2 au 9 août 2014. Une ville qui vous</a:t>
            </a:r>
            <a:br>
              <a:rPr lang="fr-CH" dirty="0" smtClean="0"/>
            </a:br>
            <a:r>
              <a:rPr lang="fr-CH" dirty="0" smtClean="0"/>
              <a:t>appelle à la découvrir ou à la redécouvrir à la belle saison. Une ville qui aime le Scrabble et c’est dans cette optique, qu’en 2008,</a:t>
            </a:r>
            <a:br>
              <a:rPr lang="fr-CH" dirty="0" smtClean="0"/>
            </a:br>
            <a:r>
              <a:rPr lang="fr-CH" dirty="0" smtClean="0"/>
              <a:t>les autorités de la ville ont sollicité la FISF pour accueillir une nouvelle fois les championnats du monde de Scrabble francophone.</a:t>
            </a:r>
            <a:br>
              <a:rPr lang="fr-CH" dirty="0" smtClean="0"/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L’union fait la force et c’est, motivés par cet adage, que la Fédération française et le comité Dauphiné-Savoie s’associent à la FISF</a:t>
            </a:r>
            <a:br>
              <a:rPr lang="fr-CH" dirty="0" smtClean="0"/>
            </a:br>
            <a:r>
              <a:rPr lang="fr-CH" dirty="0" smtClean="0"/>
              <a:t>pour offrir à tous les participants, joueurs, arbitres et officiels, une 43</a:t>
            </a:r>
            <a:r>
              <a:rPr lang="fr-CH" baseline="30000" dirty="0" smtClean="0"/>
              <a:t>e</a:t>
            </a:r>
            <a:r>
              <a:rPr lang="fr-CH" dirty="0" smtClean="0"/>
              <a:t> édition synonyme de grand rendez-vous francophone ou,</a:t>
            </a:r>
            <a:br>
              <a:rPr lang="fr-CH" dirty="0" smtClean="0"/>
            </a:br>
            <a:r>
              <a:rPr lang="fr-CH" dirty="0" smtClean="0"/>
              <a:t>en marge de compétitions disputées, notre sport/jeu servira d’élément rassembleur à l’ensemble des passionnés du jeu de lettres le plus célèbre au monde.</a:t>
            </a:r>
            <a:br>
              <a:rPr lang="fr-CH" dirty="0" smtClean="0"/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D’ores et déjà j’adresse mes remerciements à la municipalité d’Aix-les-Bains, à tous les partenaires et à tous ceux qui, de près ou de loin, apporteront leur précieuse contribution à l’organisation de championnats du monde réussis et conviviaux.</a:t>
            </a:r>
          </a:p>
          <a:p>
            <a:endParaRPr lang="fr-CH" dirty="0"/>
          </a:p>
          <a:p>
            <a:r>
              <a:rPr lang="fr-CH" dirty="0" smtClean="0"/>
              <a:t>Sur les autres plans, on voit se profiler au calendrier un premier simultané des jeunes, l’organisation de festivals régionaux en Afrique et d’autres événements destinés à faire rayonner l’image du Scrabble francophone à l’intérieur mais aussi et surtout à l’extérieur de nos structures qu’elles soient nationales ou internationales.</a:t>
            </a:r>
          </a:p>
          <a:p>
            <a:endParaRPr lang="fr-CH" dirty="0"/>
          </a:p>
          <a:p>
            <a:r>
              <a:rPr lang="fr-CH" dirty="0" smtClean="0"/>
              <a:t>Amies et amis scrabbleurs, vous contribuez à la consolidation et au développement de l’édifice, ne relâchez pas vos efforts et marchez à nos côtés, d’ores et déjà je vous en remercie. A vous toutes et tous, je vous </a:t>
            </a:r>
            <a:r>
              <a:rPr lang="fr-CH" smtClean="0"/>
              <a:t>souhaite une bonne année 2014 !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Au nom de la FISF, son président</a:t>
            </a:r>
            <a:br>
              <a:rPr lang="fr-CH" dirty="0" smtClean="0"/>
            </a:br>
            <a:r>
              <a:rPr lang="fr-CH" dirty="0" smtClean="0"/>
              <a:t>Patrice Jeanneret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107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68</Words>
  <Application>Microsoft Office PowerPoint</Application>
  <PresentationFormat>Grand écran</PresentationFormat>
  <Paragraphs>20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Patrice Jeanneret</dc:creator>
  <cp:lastModifiedBy>Patrice Jeanneret</cp:lastModifiedBy>
  <cp:revision>22</cp:revision>
  <dcterms:created xsi:type="dcterms:W3CDTF">2013-12-26T09:28:10Z</dcterms:created>
  <dcterms:modified xsi:type="dcterms:W3CDTF">2013-12-29T10:18:16Z</dcterms:modified>
</cp:coreProperties>
</file>